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7" y="-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925767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BEF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078178" y="-19743"/>
            <a:ext cx="5133600" cy="5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 sz="1200" b="1" i="1" dirty="0">
                <a:latin typeface="Cambria"/>
                <a:ea typeface="Cambria"/>
                <a:cs typeface="Cambria"/>
                <a:sym typeface="Cambria"/>
              </a:rPr>
              <a:t>SPECS for Include Me (IM):  Evidence-based Research for the Impact of Mentoring on Inclusive Instructional Practices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2641578" y="413026"/>
            <a:ext cx="4570200" cy="33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" sz="800" i="1" dirty="0"/>
              <a:t>Stephen J. Bagnato, Ed.D, NCSP, </a:t>
            </a:r>
            <a:r>
              <a:rPr lang="en" sz="800" i="1" dirty="0">
                <a:solidFill>
                  <a:schemeClr val="dk1"/>
                </a:solidFill>
              </a:rPr>
              <a:t>Rita Cheskiewicz, Pat Hozella, </a:t>
            </a:r>
          </a:p>
          <a:p>
            <a:pPr lvl="0" algn="r" rtl="0">
              <a:spcBef>
                <a:spcPts val="0"/>
              </a:spcBef>
              <a:buNone/>
            </a:pPr>
            <a:r>
              <a:rPr lang="en" sz="800" i="1" dirty="0">
                <a:solidFill>
                  <a:schemeClr val="dk1"/>
                </a:solidFill>
              </a:rPr>
              <a:t>Tracy Larson, M. Ed., CAGS, NCSP, </a:t>
            </a:r>
            <a:r>
              <a:rPr lang="en" sz="800" i="1" dirty="0"/>
              <a:t>Jennifer Salaway, Ph.D, Kristyn Brier, BA </a:t>
            </a:r>
          </a:p>
          <a:p>
            <a:pPr lvl="0" algn="ctr">
              <a:spcBef>
                <a:spcPts val="0"/>
              </a:spcBef>
              <a:buNone/>
            </a:pPr>
            <a:endParaRPr sz="800" dirty="0"/>
          </a:p>
        </p:txBody>
      </p:sp>
      <p:sp>
        <p:nvSpPr>
          <p:cNvPr id="56" name="Shape 56"/>
          <p:cNvSpPr txBox="1"/>
          <p:nvPr/>
        </p:nvSpPr>
        <p:spPr>
          <a:xfrm>
            <a:off x="373547" y="936524"/>
            <a:ext cx="2994600" cy="704100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b="1" i="1" dirty="0">
                <a:latin typeface="Calibri"/>
                <a:ea typeface="Calibri"/>
                <a:cs typeface="Calibri"/>
                <a:sym typeface="Calibri"/>
              </a:rPr>
              <a:t>What is Include Me (IM)?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600" b="1" dirty="0" smtClean="0">
                <a:latin typeface="Calibri"/>
                <a:ea typeface="Calibri"/>
                <a:cs typeface="Calibri"/>
                <a:sym typeface="Calibri"/>
              </a:rPr>
              <a:t>IM is a  </a:t>
            </a: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statewide </a:t>
            </a:r>
            <a:r>
              <a:rPr lang="en" sz="600" b="1" dirty="0" smtClean="0">
                <a:latin typeface="Calibri"/>
                <a:ea typeface="Calibri"/>
                <a:cs typeface="Calibri"/>
                <a:sym typeface="Calibri"/>
              </a:rPr>
              <a:t>initiative to mentor teachers to support and include </a:t>
            </a: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children with significant disabilities into </a:t>
            </a:r>
            <a:r>
              <a:rPr lang="en" sz="600" b="1" dirty="0" smtClean="0">
                <a:latin typeface="Calibri"/>
                <a:ea typeface="Calibri"/>
                <a:cs typeface="Calibri"/>
                <a:sym typeface="Calibri"/>
              </a:rPr>
              <a:t>regular classrooms using “best instructional </a:t>
            </a:r>
            <a:r>
              <a:rPr lang="en" sz="600" b="1" smtClean="0">
                <a:latin typeface="Calibri"/>
                <a:ea typeface="Calibri"/>
                <a:cs typeface="Calibri"/>
                <a:sym typeface="Calibri"/>
              </a:rPr>
              <a:t>practices”.</a:t>
            </a:r>
            <a:endParaRPr lang="en" sz="600" b="1" dirty="0" smtClean="0"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600" b="1" dirty="0" smtClean="0">
                <a:latin typeface="Calibri"/>
                <a:ea typeface="Calibri"/>
                <a:cs typeface="Calibri"/>
                <a:sym typeface="Calibri"/>
              </a:rPr>
              <a:t>IM facilitates the development of parent-school-community partnerships for effective and successful inclusion.</a:t>
            </a:r>
            <a:endParaRPr lang="en" sz="600" b="1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 txBox="1"/>
          <p:nvPr/>
        </p:nvSpPr>
        <p:spPr>
          <a:xfrm>
            <a:off x="35650" y="3355975"/>
            <a:ext cx="2994600" cy="235800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b="1" i="1">
                <a:latin typeface="Calibri"/>
                <a:ea typeface="Calibri"/>
                <a:cs typeface="Calibri"/>
                <a:sym typeface="Calibri"/>
              </a:rPr>
              <a:t>How have parents  and children benefited from IM mentoring?</a:t>
            </a:r>
          </a:p>
          <a:p>
            <a:pPr lvl="0" rtl="0">
              <a:spcBef>
                <a:spcPts val="0"/>
              </a:spcBef>
              <a:buNone/>
            </a:pPr>
            <a:endParaRPr sz="600" b="1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6131368" y="1845746"/>
            <a:ext cx="2834100" cy="1313118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b="1" i="1" dirty="0">
                <a:latin typeface="Calibri"/>
                <a:ea typeface="Calibri"/>
                <a:cs typeface="Calibri"/>
                <a:sym typeface="Calibri"/>
              </a:rPr>
              <a:t>How have teachers benefited from IM mentoring?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Inclusive practices improved significantly during IM mentoring.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Diverse teachers in rural and urban districts showed similar patterns of skill acquisition in inclusion strategies through mentoring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Significant teacher skill gains are apparent in all instructional domains, particularly on:  adaptation, instructional supports, relationships, and membership/participation.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Effectiveness was marked by prominent gains in the use of diverse inclusion supports:  physical, social-behavioral, and instructional adaptations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Teachers receiving IM mentoring demonstrated the use of quality inclusion practices that matched or exceeded that of teachers in national studies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IM fostered teacher’s increased expectation for their children’s progress, which was associated with significant </a:t>
            </a:r>
            <a:r>
              <a:rPr lang="en" sz="600" b="1" dirty="0" smtClean="0">
                <a:latin typeface="Calibri"/>
                <a:ea typeface="Calibri"/>
                <a:cs typeface="Calibri"/>
                <a:sym typeface="Calibri"/>
              </a:rPr>
              <a:t>child </a:t>
            </a: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progress</a:t>
            </a:r>
          </a:p>
          <a:p>
            <a:pPr lvl="0" rtl="0">
              <a:spcBef>
                <a:spcPts val="0"/>
              </a:spcBef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/>
          <p:nvPr/>
        </p:nvSpPr>
        <p:spPr>
          <a:xfrm>
            <a:off x="151500" y="3600550"/>
            <a:ext cx="1452600" cy="14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 txBox="1"/>
          <p:nvPr/>
        </p:nvSpPr>
        <p:spPr>
          <a:xfrm>
            <a:off x="1434875" y="3600475"/>
            <a:ext cx="1595400" cy="1452600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 b="1">
                <a:latin typeface="Calibri"/>
                <a:ea typeface="Calibri"/>
                <a:cs typeface="Calibri"/>
                <a:sym typeface="Calibri"/>
              </a:rPr>
              <a:t>➜  Children with severe disabilities in Grades K and 1 showed significant progress in social and behavioral competencies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>
                <a:latin typeface="Calibri"/>
                <a:ea typeface="Calibri"/>
                <a:cs typeface="Calibri"/>
                <a:sym typeface="Calibri"/>
              </a:rPr>
              <a:t>➜  Children with severe disabilities in Grades 1-12 showed significant progress in such areas as Knowledge, Self-Regulation and Academic Competencies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>
                <a:latin typeface="Calibri"/>
                <a:ea typeface="Calibri"/>
                <a:cs typeface="Calibri"/>
                <a:sym typeface="Calibri"/>
              </a:rPr>
              <a:t>➜  Child progress was socially noticeable &amp; generalizable across both classroom and home settings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>
                <a:latin typeface="Calibri"/>
                <a:ea typeface="Calibri"/>
                <a:cs typeface="Calibri"/>
                <a:sym typeface="Calibri"/>
              </a:rPr>
              <a:t>➜  Increased teacher expectations fostered child engagement in overall learning activities</a:t>
            </a:r>
          </a:p>
          <a:p>
            <a:pPr lvl="0" rtl="0">
              <a:spcBef>
                <a:spcPts val="0"/>
              </a:spcBef>
              <a:buNone/>
            </a:pPr>
            <a:endParaRPr sz="600" b="1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35650" y="3600475"/>
            <a:ext cx="1399200" cy="1452600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600" b="1">
                <a:latin typeface="Calibri"/>
                <a:ea typeface="Calibri"/>
                <a:cs typeface="Calibri"/>
                <a:sym typeface="Calibri"/>
              </a:rPr>
              <a:t>➜  Parents appreciated the objective, third party perspective of the consultant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>
                <a:latin typeface="Calibri"/>
                <a:ea typeface="Calibri"/>
                <a:cs typeface="Calibri"/>
                <a:sym typeface="Calibri"/>
              </a:rPr>
              <a:t>➜  Parents reported the positive impact consultants had in supporting them in the inclusion process</a:t>
            </a:r>
          </a:p>
          <a:p>
            <a:pPr lvl="0" rtl="0">
              <a:spcBef>
                <a:spcPts val="0"/>
              </a:spcBef>
              <a:buNone/>
            </a:pPr>
            <a:endParaRPr sz="600" b="1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sz="1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2912565" y="1706481"/>
            <a:ext cx="3065700" cy="1398600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b="1" i="1" dirty="0">
                <a:latin typeface="Calibri"/>
                <a:ea typeface="Calibri"/>
                <a:cs typeface="Calibri"/>
                <a:sym typeface="Calibri"/>
              </a:rPr>
              <a:t>What are the most effective elements of the IM mentoring model?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Trusting, confident, and ongoing relationships between mentors and mentees.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Weekly, face-face teacher mentoring supplemented by virtual modes and resources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In-vivo teacher mentoring and modeling within natural classroom activities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Individualized and collaboratively designed teaching goals linked to tangible strategies (SaS) which foster inclusive instruction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Ongoing observation assessment of students within classroom learning tasks linked to functional and academic goals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High teacher expectations for all students to succeed</a:t>
            </a:r>
          </a:p>
          <a:p>
            <a:pPr marL="457200" lvl="0" indent="-2667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Mentoring to nurture the trust and engagement between parents and teachers</a:t>
            </a:r>
          </a:p>
          <a:p>
            <a:pPr lvl="0" rtl="0">
              <a:spcBef>
                <a:spcPts val="0"/>
              </a:spcBef>
              <a:buNone/>
            </a:pPr>
            <a:endParaRPr sz="600" b="1" dirty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/>
        </p:nvSpPr>
        <p:spPr>
          <a:xfrm>
            <a:off x="6572521" y="1044797"/>
            <a:ext cx="2229650" cy="7298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900" i="1" dirty="0">
                <a:solidFill>
                  <a:srgbClr val="674EA7"/>
                </a:solidFill>
                <a:latin typeface="Cambria"/>
                <a:ea typeface="Cambria"/>
                <a:cs typeface="Cambria"/>
                <a:sym typeface="Cambria"/>
              </a:rPr>
              <a:t>“We have been very happy with Sofia’s success so far.  It is like night and day.  I truly feel that the ‘Include me from the Start’ program was the key for this drastic change at school.”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0" y="0"/>
            <a:ext cx="2058300" cy="79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000" i="1">
                <a:solidFill>
                  <a:srgbClr val="674EA7"/>
                </a:solidFill>
                <a:latin typeface="Cambria"/>
                <a:ea typeface="Cambria"/>
                <a:cs typeface="Cambria"/>
                <a:sym typeface="Cambria"/>
              </a:rPr>
              <a:t>“Include Me educated me about the importance of inclusion as my child strives to reach her potential and to live, work and succeed.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077566" y="3187180"/>
            <a:ext cx="1732277" cy="1230624"/>
          </a:xfrm>
          <a:prstGeom prst="rect">
            <a:avLst/>
          </a:prstGeom>
          <a:noFill/>
          <a:ln w="9525" cap="flat" cmpd="sng">
            <a:solidFill>
              <a:srgbClr val="8E7CC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800" b="1" i="1" dirty="0">
                <a:latin typeface="Calibri"/>
                <a:ea typeface="Calibri"/>
                <a:cs typeface="Calibri"/>
                <a:sym typeface="Calibri"/>
              </a:rPr>
              <a:t>Which strategies promote inclusion?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Weekly and intensive classroom-based consultations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Face-face and virtual consultation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Target specific inclusion strategies in the SaS Toolkit (Supplementary Aides and Support)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Higher use of inclusion strategies results in higher student progress in academic and behavioral settings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600" b="1" dirty="0">
                <a:latin typeface="Calibri"/>
                <a:ea typeface="Calibri"/>
                <a:cs typeface="Calibri"/>
                <a:sym typeface="Calibri"/>
              </a:rPr>
              <a:t>➜  The trusting relationship between the teacher and mentor is the foundation for effectiveness</a:t>
            </a:r>
          </a:p>
          <a:p>
            <a:pPr lvl="0" rtl="0">
              <a:spcBef>
                <a:spcPts val="0"/>
              </a:spcBef>
              <a:buNone/>
            </a:pP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5203" y="307106"/>
            <a:ext cx="691050" cy="5916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816" y="4327241"/>
            <a:ext cx="1290499" cy="743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3886" y="920283"/>
            <a:ext cx="2826345" cy="70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99740" y="4651297"/>
            <a:ext cx="3269607" cy="494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591047" y="63212"/>
            <a:ext cx="956078" cy="1046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7053" y="3187180"/>
            <a:ext cx="1381031" cy="12330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38812" y="3359254"/>
            <a:ext cx="2599533" cy="143116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69347" y="4802846"/>
            <a:ext cx="2912823" cy="191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2: </a:t>
            </a: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Observations of teacher progress in using inclusive practices (Grades 1-12)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547" y="1703796"/>
            <a:ext cx="2426806" cy="138554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19547" y="3065949"/>
            <a:ext cx="2634375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5:  Average progress for children in grades 1-12 on the Functional Outcomes Classification of Assets for Learners (FOCAL)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2550" y="4395840"/>
            <a:ext cx="1858584" cy="289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Exhibit 8:  Percent allocation of inclusion strategies across SAS Categories over the 5 years of IM</a:t>
            </a:r>
            <a:endParaRPr lang="en-US" sz="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600</Words>
  <Application>Microsoft Office PowerPoint</Application>
  <PresentationFormat>On-screen Show (16:9)</PresentationFormat>
  <Paragraphs>39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simple-light-2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Siciliano</dc:creator>
  <cp:lastModifiedBy>Siciliano</cp:lastModifiedBy>
  <cp:revision>5</cp:revision>
  <dcterms:modified xsi:type="dcterms:W3CDTF">2016-11-06T18:29:35Z</dcterms:modified>
</cp:coreProperties>
</file>